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39" r:id="rId6"/>
    <p:sldMasterId id="2147483709" r:id="rId7"/>
  </p:sldMasterIdLst>
  <p:notesMasterIdLst>
    <p:notesMasterId r:id="rId45"/>
  </p:notesMasterIdLst>
  <p:handoutMasterIdLst>
    <p:handoutMasterId r:id="rId46"/>
  </p:handoutMasterIdLst>
  <p:sldIdLst>
    <p:sldId id="291" r:id="rId8"/>
    <p:sldId id="298" r:id="rId9"/>
    <p:sldId id="303" r:id="rId10"/>
    <p:sldId id="300" r:id="rId11"/>
    <p:sldId id="330" r:id="rId12"/>
    <p:sldId id="331" r:id="rId13"/>
    <p:sldId id="332" r:id="rId14"/>
    <p:sldId id="328" r:id="rId15"/>
    <p:sldId id="329" r:id="rId16"/>
    <p:sldId id="327" r:id="rId17"/>
    <p:sldId id="305" r:id="rId18"/>
    <p:sldId id="307" r:id="rId19"/>
    <p:sldId id="304" r:id="rId20"/>
    <p:sldId id="306" r:id="rId21"/>
    <p:sldId id="308" r:id="rId22"/>
    <p:sldId id="310" r:id="rId23"/>
    <p:sldId id="312" r:id="rId24"/>
    <p:sldId id="311" r:id="rId25"/>
    <p:sldId id="309" r:id="rId26"/>
    <p:sldId id="313" r:id="rId27"/>
    <p:sldId id="314" r:id="rId28"/>
    <p:sldId id="315" r:id="rId29"/>
    <p:sldId id="316" r:id="rId30"/>
    <p:sldId id="317" r:id="rId31"/>
    <p:sldId id="318" r:id="rId32"/>
    <p:sldId id="320" r:id="rId33"/>
    <p:sldId id="319" r:id="rId34"/>
    <p:sldId id="321" r:id="rId35"/>
    <p:sldId id="322" r:id="rId36"/>
    <p:sldId id="333" r:id="rId37"/>
    <p:sldId id="301" r:id="rId38"/>
    <p:sldId id="302" r:id="rId39"/>
    <p:sldId id="323" r:id="rId40"/>
    <p:sldId id="324" r:id="rId41"/>
    <p:sldId id="325" r:id="rId42"/>
    <p:sldId id="326" r:id="rId43"/>
    <p:sldId id="279" r:id="rId44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2"/>
    <a:srgbClr val="13294A"/>
    <a:srgbClr val="FFFFFF"/>
    <a:srgbClr val="13294B"/>
    <a:srgbClr val="182B2B"/>
    <a:srgbClr val="005783"/>
    <a:srgbClr val="007DBA"/>
    <a:srgbClr val="006A96"/>
    <a:srgbClr val="FC8900"/>
    <a:srgbClr val="F3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4" autoAdjust="0"/>
    <p:restoredTop sz="96405"/>
  </p:normalViewPr>
  <p:slideViewPr>
    <p:cSldViewPr snapToGrid="0" snapToObjects="1">
      <p:cViewPr varScale="1">
        <p:scale>
          <a:sx n="153" d="100"/>
          <a:sy n="153" d="100"/>
        </p:scale>
        <p:origin x="640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bounthavong\Dropbox\Interesting%20things%20to%20read\Confounders\Birth%20order%20and%20down%20syndrome\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bounthavong\Dropbox\Interesting%20things%20to%20read\Confounders\Birth%20order%20and%20down%20syndrome\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bounthavong\Dropbox\Interesting%20things%20to%20read\Confounders\Birth%20order%20and%20down%20syndrome\Tabl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Down</a:t>
            </a:r>
            <a:r>
              <a:rPr lang="en-US" baseline="0"/>
              <a:t> syndrome rates per 100K live births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Sheet1!$D$17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Sheet1!$E$16:$I$16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Sheet1!$E$17:$I$17</c:f>
              <c:numCache>
                <c:formatCode>General</c:formatCode>
                <c:ptCount val="5"/>
                <c:pt idx="0">
                  <c:v>56.7</c:v>
                </c:pt>
                <c:pt idx="1">
                  <c:v>68.5</c:v>
                </c:pt>
                <c:pt idx="2">
                  <c:v>81.400000000000006</c:v>
                </c:pt>
                <c:pt idx="3">
                  <c:v>114.4</c:v>
                </c:pt>
                <c:pt idx="4">
                  <c:v>165.6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DD-0542-8786-DD6875B60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842245824"/>
        <c:axId val="842247504"/>
      </c:barChart>
      <c:catAx>
        <c:axId val="842245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Birth order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2247504"/>
        <c:crosses val="autoZero"/>
        <c:auto val="1"/>
        <c:lblAlgn val="ctr"/>
        <c:lblOffset val="100"/>
        <c:noMultiLvlLbl val="0"/>
      </c:catAx>
      <c:valAx>
        <c:axId val="842247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224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Down syndrome</a:t>
            </a:r>
            <a:r>
              <a:rPr lang="en-US" baseline="0">
                <a:latin typeface="Arial" panose="020B0604020202020204" pitchFamily="34" charset="0"/>
                <a:cs typeface="Arial" panose="020B0604020202020204" pitchFamily="34" charset="0"/>
              </a:rPr>
              <a:t> rates per 100K live births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Sheet1!$J$10:$J$15</c:f>
              <c:strCache>
                <c:ptCount val="6"/>
                <c:pt idx="0">
                  <c:v>&lt;20</c:v>
                </c:pt>
                <c:pt idx="1">
                  <c:v>20-24</c:v>
                </c:pt>
                <c:pt idx="2">
                  <c:v>25-29</c:v>
                </c:pt>
                <c:pt idx="3">
                  <c:v>30-24</c:v>
                </c:pt>
                <c:pt idx="4">
                  <c:v>35-39</c:v>
                </c:pt>
                <c:pt idx="5">
                  <c:v>40+</c:v>
                </c:pt>
              </c:strCache>
            </c:strRef>
          </c:cat>
          <c:val>
            <c:numRef>
              <c:f>Sheet1!$K$10:$K$15</c:f>
              <c:numCache>
                <c:formatCode>General</c:formatCode>
                <c:ptCount val="6"/>
                <c:pt idx="0">
                  <c:v>43.2</c:v>
                </c:pt>
                <c:pt idx="1">
                  <c:v>42.8</c:v>
                </c:pt>
                <c:pt idx="2">
                  <c:v>51.2</c:v>
                </c:pt>
                <c:pt idx="3">
                  <c:v>86.6</c:v>
                </c:pt>
                <c:pt idx="4">
                  <c:v>263.8</c:v>
                </c:pt>
                <c:pt idx="5">
                  <c:v>858.9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AA-9F46-814D-DAE2B9817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850039824"/>
        <c:axId val="921014336"/>
      </c:barChart>
      <c:catAx>
        <c:axId val="850039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Maternal</a:t>
                </a:r>
                <a:r>
                  <a:rPr lang="en-US" baseline="0"/>
                  <a:t> age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1014336"/>
        <c:crosses val="autoZero"/>
        <c:auto val="1"/>
        <c:lblAlgn val="ctr"/>
        <c:lblOffset val="100"/>
        <c:noMultiLvlLbl val="0"/>
      </c:catAx>
      <c:valAx>
        <c:axId val="921014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0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v>&lt;20</c:v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Strand_Mantel_1966!$E$10:$I$10</c:f>
              <c:numCache>
                <c:formatCode>General</c:formatCode>
                <c:ptCount val="5"/>
                <c:pt idx="0">
                  <c:v>46.9</c:v>
                </c:pt>
                <c:pt idx="1">
                  <c:v>36</c:v>
                </c:pt>
                <c:pt idx="2">
                  <c:v>20.7</c:v>
                </c:pt>
                <c:pt idx="3">
                  <c:v>45.3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45-AC4B-AC63-3AA853634AD9}"/>
            </c:ext>
          </c:extLst>
        </c:ser>
        <c:ser>
          <c:idx val="1"/>
          <c:order val="1"/>
          <c:tx>
            <c:v>20-24</c:v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Strand_Mantel_1966!$E$11:$I$11</c:f>
              <c:numCache>
                <c:formatCode>General</c:formatCode>
                <c:ptCount val="5"/>
                <c:pt idx="0">
                  <c:v>42.6</c:v>
                </c:pt>
                <c:pt idx="1">
                  <c:v>47.1</c:v>
                </c:pt>
                <c:pt idx="2">
                  <c:v>40.200000000000003</c:v>
                </c:pt>
                <c:pt idx="3">
                  <c:v>39.299999999999997</c:v>
                </c:pt>
                <c:pt idx="4">
                  <c:v>23.7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45-AC4B-AC63-3AA853634AD9}"/>
            </c:ext>
          </c:extLst>
        </c:ser>
        <c:ser>
          <c:idx val="2"/>
          <c:order val="2"/>
          <c:tx>
            <c:v>25-29</c:v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Strand_Mantel_1966!$E$12:$I$12</c:f>
              <c:numCache>
                <c:formatCode>General</c:formatCode>
                <c:ptCount val="5"/>
                <c:pt idx="0">
                  <c:v>53.3</c:v>
                </c:pt>
                <c:pt idx="1">
                  <c:v>51.3</c:v>
                </c:pt>
                <c:pt idx="2">
                  <c:v>51.7</c:v>
                </c:pt>
                <c:pt idx="3">
                  <c:v>48.6</c:v>
                </c:pt>
                <c:pt idx="4">
                  <c:v>51.3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45-AC4B-AC63-3AA853634AD9}"/>
            </c:ext>
          </c:extLst>
        </c:ser>
        <c:ser>
          <c:idx val="3"/>
          <c:order val="3"/>
          <c:tx>
            <c:v>30-34</c:v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Strand_Mantel_1966!$E$13:$I$13</c:f>
              <c:numCache>
                <c:formatCode>General</c:formatCode>
                <c:ptCount val="5"/>
                <c:pt idx="0">
                  <c:v>102.6</c:v>
                </c:pt>
                <c:pt idx="1">
                  <c:v>101.1</c:v>
                </c:pt>
                <c:pt idx="2">
                  <c:v>84.1</c:v>
                </c:pt>
                <c:pt idx="3">
                  <c:v>87.7</c:v>
                </c:pt>
                <c:pt idx="4">
                  <c:v>75.5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45-AC4B-AC63-3AA853634AD9}"/>
            </c:ext>
          </c:extLst>
        </c:ser>
        <c:ser>
          <c:idx val="4"/>
          <c:order val="4"/>
          <c:tx>
            <c:v>35-39</c:v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Strand_Mantel_1966!$E$14:$I$14</c:f>
              <c:numCache>
                <c:formatCode>General</c:formatCode>
                <c:ptCount val="5"/>
                <c:pt idx="0">
                  <c:v>270.5</c:v>
                </c:pt>
                <c:pt idx="1">
                  <c:v>299.2</c:v>
                </c:pt>
                <c:pt idx="2">
                  <c:v>242.2</c:v>
                </c:pt>
                <c:pt idx="3">
                  <c:v>299.8</c:v>
                </c:pt>
                <c:pt idx="4">
                  <c:v>246.5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45-AC4B-AC63-3AA853634AD9}"/>
            </c:ext>
          </c:extLst>
        </c:ser>
        <c:ser>
          <c:idx val="5"/>
          <c:order val="5"/>
          <c:tx>
            <c:v>40+</c:v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Strand_Mantel_1966!$E$15:$I$15</c:f>
              <c:numCache>
                <c:formatCode>General</c:formatCode>
                <c:ptCount val="5"/>
                <c:pt idx="0">
                  <c:v>850.9</c:v>
                </c:pt>
                <c:pt idx="1">
                  <c:v>753.6</c:v>
                </c:pt>
                <c:pt idx="2">
                  <c:v>863.6</c:v>
                </c:pt>
                <c:pt idx="3">
                  <c:v>940.1</c:v>
                </c:pt>
                <c:pt idx="4">
                  <c:v>851.7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45-AC4B-AC63-3AA853634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38667120"/>
        <c:axId val="949478128"/>
        <c:axId val="914584144"/>
      </c:bar3DChart>
      <c:catAx>
        <c:axId val="838667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Birt</a:t>
                </a:r>
                <a:r>
                  <a:rPr lang="en-US" baseline="0"/>
                  <a:t>h order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478128"/>
        <c:crosses val="autoZero"/>
        <c:auto val="1"/>
        <c:lblAlgn val="ctr"/>
        <c:lblOffset val="100"/>
        <c:noMultiLvlLbl val="0"/>
      </c:catAx>
      <c:valAx>
        <c:axId val="94947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Down symdrome rate per 100K live births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667120"/>
        <c:crosses val="autoZero"/>
        <c:crossBetween val="between"/>
      </c:valAx>
      <c:serAx>
        <c:axId val="914584144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Maternal 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478128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2/7/25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2/7/25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1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5403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69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5851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180579"/>
            <a:ext cx="8518524" cy="8572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77" y="1187455"/>
            <a:ext cx="8518525" cy="36995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5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78" r:id="rId4"/>
    <p:sldLayoutId id="2147483780" r:id="rId5"/>
    <p:sldLayoutId id="214748378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chemeClr val="tx2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os3s35rems6ilwk/Stark%20and%20Mantel%20-%20Effects%20of%20maternal%20age%20and%20birth%20order%20on%20the%20risk%20of%20mongolism%20and%20leukemia.pdf?dl=0" TargetMode="Externa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2560:_Confounding_Variables" TargetMode="Externa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rpubs.com/mbounthavong/mediation_analysis_r" TargetMode="External"/><Relationship Id="rId3" Type="http://schemas.openxmlformats.org/officeDocument/2006/relationships/image" Target="../media/image31.jpg"/><Relationship Id="rId7" Type="http://schemas.openxmlformats.org/officeDocument/2006/relationships/hyperlink" Target="http://www.dagitty.net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hyperlink" Target="https://cran.r-project.org/web/packages/epiR/epiR.pdf" TargetMode="External"/><Relationship Id="rId5" Type="http://schemas.openxmlformats.org/officeDocument/2006/relationships/hyperlink" Target="https://rpubs.com/mbounthavong/confounding_interaction" TargetMode="External"/><Relationship Id="rId4" Type="http://schemas.openxmlformats.org/officeDocument/2006/relationships/hyperlink" Target="https://sphweb.bumc.bu.edu/otlt/mph-modules/bs/bs704-ep713_confounding-em/BS704-EP713_Confounding-EM7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cademic.oup.com/ije/article/50/2/620/6012812" TargetMode="Externa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ech.bmj.com/content/58/8/635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27FE5A-EB29-4531-B8C4-B9567B0E34C3}"/>
              </a:ext>
            </a:extLst>
          </p:cNvPr>
          <p:cNvSpPr txBox="1"/>
          <p:nvPr/>
        </p:nvSpPr>
        <p:spPr>
          <a:xfrm>
            <a:off x="185231" y="1863864"/>
            <a:ext cx="833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DAG, Confounding &amp; Interaction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F6706A-6F53-B184-5C20-CD30F421866A}"/>
              </a:ext>
            </a:extLst>
          </p:cNvPr>
          <p:cNvSpPr txBox="1"/>
          <p:nvPr/>
        </p:nvSpPr>
        <p:spPr>
          <a:xfrm>
            <a:off x="133350" y="3060700"/>
            <a:ext cx="3043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Friday</a:t>
            </a:r>
            <a:r>
              <a:rPr lang="en-US" sz="200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, 07 </a:t>
            </a:r>
            <a:r>
              <a:rPr lang="en-US" sz="2000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February 2025</a:t>
            </a: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Three types of bias, thus far…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DCFD5-5F4A-7545-BBD8-E3EF95D3BE67}"/>
              </a:ext>
            </a:extLst>
          </p:cNvPr>
          <p:cNvSpPr txBox="1"/>
          <p:nvPr/>
        </p:nvSpPr>
        <p:spPr>
          <a:xfrm>
            <a:off x="165100" y="902474"/>
            <a:ext cx="866775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Selection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Non-random sampling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Responder bias (Non-responder bias)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 Nova" panose="020B0504020202020204"/>
              </a:rPr>
              <a:t>Berkson’s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bias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Information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Measurement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Misclassification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Hawthorne effect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Confounding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92CDE4-FE34-9D4A-946F-D205856A2C6D}"/>
              </a:ext>
            </a:extLst>
          </p:cNvPr>
          <p:cNvSpPr/>
          <p:nvPr/>
        </p:nvSpPr>
        <p:spPr>
          <a:xfrm>
            <a:off x="410617" y="4315656"/>
            <a:ext cx="1650004" cy="403247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5136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confounder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confounder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is a distortion of the relationship between the exposure and outcome; it is a factor that is associated with the exposure and the outcome but not in the causal path between the exposure and outcome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confounder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has three criteria: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Have an association with the outcome (must be a risk factor for the outcome)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Have an association with the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Must not be in the causal path from the exposure to the outcome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3293476" y="4350322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3842116" y="4624642"/>
            <a:ext cx="1265646" cy="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5107762" y="4350322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4200619" y="3426833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668913" y="3895127"/>
            <a:ext cx="519195" cy="5355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EEF354-86AD-4CB9-8C69-C965CC62A901}"/>
              </a:ext>
            </a:extLst>
          </p:cNvPr>
          <p:cNvCxnSpPr>
            <a:stCxn id="13" idx="3"/>
            <a:endCxn id="10" idx="7"/>
          </p:cNvCxnSpPr>
          <p:nvPr/>
        </p:nvCxnSpPr>
        <p:spPr>
          <a:xfrm flipH="1">
            <a:off x="3761770" y="3895127"/>
            <a:ext cx="519195" cy="5355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48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 panose="020B0504020202020204"/>
              </a:rPr>
              <a:t>Study design methods to control for confounding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4B3C5-194C-0A41-8935-0F14586FE056}"/>
              </a:ext>
            </a:extLst>
          </p:cNvPr>
          <p:cNvSpPr txBox="1"/>
          <p:nvPr/>
        </p:nvSpPr>
        <p:spPr>
          <a:xfrm>
            <a:off x="144581" y="925440"/>
            <a:ext cx="836748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/>
              </a:rPr>
              <a:t>Randomization: 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Eliminates links between the exposure and confounders (observed an unobserved)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/>
              </a:rPr>
              <a:t>Matching on the confounder: 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Balance the confounder between the groups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/>
              </a:rPr>
              <a:t>Restrict the sample: 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Focus on subjects with the same covariates (e.g., age, sex)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/>
              </a:rPr>
              <a:t>Statistical analyses: 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Mantel-</a:t>
            </a:r>
            <a:r>
              <a:rPr lang="en-US" dirty="0" err="1">
                <a:solidFill>
                  <a:schemeClr val="bg1"/>
                </a:solidFill>
                <a:latin typeface="Arial Nova" panose="020B0504020202020204"/>
              </a:rPr>
              <a:t>Haenszel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(MH) adjustment (stratification) and multivariable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17485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</a:t>
            </a:r>
            <a:r>
              <a:rPr lang="en-US" dirty="0" err="1">
                <a:latin typeface="Arial Nova"/>
              </a:rPr>
              <a:t>simpson’s</a:t>
            </a:r>
            <a:r>
              <a:rPr lang="en-US" dirty="0">
                <a:latin typeface="Arial Nova"/>
              </a:rPr>
              <a:t> paradox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44581" y="925440"/>
            <a:ext cx="836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bg1"/>
                </a:solidFill>
                <a:latin typeface="Arial Nova"/>
              </a:rPr>
              <a:t>Simpson’s paradox</a:t>
            </a:r>
            <a:r>
              <a:rPr lang="en-US" dirty="0">
                <a:solidFill>
                  <a:schemeClr val="bg1"/>
                </a:solidFill>
                <a:latin typeface="Arial Nova"/>
              </a:rPr>
              <a:t> is a statistical phenomena where the association of two factors may be independent or reversed when stratified into subgroups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719977" y="4272788"/>
            <a:ext cx="896587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Treatment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616564" y="4534841"/>
            <a:ext cx="917699" cy="12267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534263" y="4260521"/>
            <a:ext cx="896587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Success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637676" y="3550166"/>
            <a:ext cx="896587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Stone size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534263" y="3824486"/>
            <a:ext cx="448294" cy="436035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EEF354-86AD-4CB9-8C69-C965CC62A901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flipH="1">
            <a:off x="3168271" y="3824486"/>
            <a:ext cx="469405" cy="448302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87570E3-3E6B-435F-B1A9-0064204BC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154960"/>
              </p:ext>
            </p:extLst>
          </p:nvPr>
        </p:nvGraphicFramePr>
        <p:xfrm>
          <a:off x="1225335" y="212173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283149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534498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93290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43305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Large stones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Small stones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75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Old 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192 / 263 = 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81 / 87 = 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273 / 350 = 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55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New 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55 / 80 = 69%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234 / 270 = 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289 / 350 = 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2755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5305CE11-2922-46AC-8734-E1BAD34C9276}"/>
              </a:ext>
            </a:extLst>
          </p:cNvPr>
          <p:cNvSpPr/>
          <p:nvPr/>
        </p:nvSpPr>
        <p:spPr>
          <a:xfrm>
            <a:off x="2815771" y="2507058"/>
            <a:ext cx="1371600" cy="3512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3DA5A3-16D6-4F14-9327-E6D233E076DB}"/>
              </a:ext>
            </a:extLst>
          </p:cNvPr>
          <p:cNvSpPr/>
          <p:nvPr/>
        </p:nvSpPr>
        <p:spPr>
          <a:xfrm>
            <a:off x="4296756" y="2502390"/>
            <a:ext cx="1371600" cy="3512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4C82E8-27AB-4FED-9CF8-FFE76542F43A}"/>
              </a:ext>
            </a:extLst>
          </p:cNvPr>
          <p:cNvSpPr txBox="1"/>
          <p:nvPr/>
        </p:nvSpPr>
        <p:spPr>
          <a:xfrm>
            <a:off x="165298" y="1682643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Example from </a:t>
            </a:r>
            <a:r>
              <a:rPr lang="en-US" dirty="0" err="1">
                <a:solidFill>
                  <a:schemeClr val="bg1"/>
                </a:solidFill>
                <a:latin typeface="Arial Nova"/>
              </a:rPr>
              <a:t>Charig</a:t>
            </a:r>
            <a:r>
              <a:rPr lang="en-US" dirty="0">
                <a:solidFill>
                  <a:schemeClr val="bg1"/>
                </a:solidFill>
                <a:latin typeface="Arial Nova"/>
              </a:rPr>
              <a:t>  (1986), which treatment is better at improving survival?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0E9AE6-A970-4DAC-859B-0E6AD53D3B95}"/>
              </a:ext>
            </a:extLst>
          </p:cNvPr>
          <p:cNvSpPr/>
          <p:nvPr/>
        </p:nvSpPr>
        <p:spPr>
          <a:xfrm>
            <a:off x="5820755" y="2883050"/>
            <a:ext cx="1500579" cy="3512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C0729-3AF6-4A92-9680-5094C1B575BA}"/>
              </a:ext>
            </a:extLst>
          </p:cNvPr>
          <p:cNvSpPr txBox="1"/>
          <p:nvPr/>
        </p:nvSpPr>
        <p:spPr>
          <a:xfrm>
            <a:off x="6058572" y="3741006"/>
            <a:ext cx="2975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"/>
              </a:rPr>
              <a:t>Surgeons were biased in their treatment selection; they preferred to treat patients with smaller stones with the newer treatment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D6C3B785-ED62-411C-A2E3-75ADD4DF9EB2}"/>
              </a:ext>
            </a:extLst>
          </p:cNvPr>
          <p:cNvSpPr/>
          <p:nvPr/>
        </p:nvSpPr>
        <p:spPr>
          <a:xfrm rot="10800000">
            <a:off x="5527438" y="3550166"/>
            <a:ext cx="491127" cy="1271262"/>
          </a:xfrm>
          <a:prstGeom prst="leftBrace">
            <a:avLst>
              <a:gd name="adj1" fmla="val 34835"/>
              <a:gd name="adj2" fmla="val 5000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812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5" grpId="0" animBg="1"/>
      <p:bldP spid="27" grpId="0" animBg="1"/>
      <p:bldP spid="30" grpId="0"/>
      <p:bldP spid="31" grpId="0" animBg="1"/>
      <p:bldP spid="32" grpId="0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Ice Cream and Sunburn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3824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Ice cream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6585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3824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Sun burn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422505" y="3486909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Temperature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14688" y="2934668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0EC6C-07B2-AC47-A966-6F4E0853525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997013" y="2934669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2461191" y="1745706"/>
            <a:ext cx="4125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Does ice cream cause sunburn?</a:t>
            </a:r>
          </a:p>
        </p:txBody>
      </p:sp>
    </p:spTree>
    <p:extLst>
      <p:ext uri="{BB962C8B-B14F-4D97-AF65-F5344CB8AC3E}">
        <p14:creationId xmlns:p14="http://schemas.microsoft.com/office/powerpoint/2010/main" val="39131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3824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Birth order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6585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3824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Down syndrome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2003990" y="1690369"/>
            <a:ext cx="4503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Does birth order cause Down syndrome?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784-C946-874D-A7A4-411C347F14B4}"/>
              </a:ext>
            </a:extLst>
          </p:cNvPr>
          <p:cNvSpPr txBox="1"/>
          <p:nvPr/>
        </p:nvSpPr>
        <p:spPr>
          <a:xfrm>
            <a:off x="426720" y="447446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Stark and Mantel (1996)</a:t>
            </a:r>
            <a:endParaRPr lang="en-US" dirty="0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4420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(2)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8057EE8-F5C1-C641-9EA9-862CAC870D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284530"/>
              </p:ext>
            </p:extLst>
          </p:nvPr>
        </p:nvGraphicFramePr>
        <p:xfrm>
          <a:off x="1347724" y="1125856"/>
          <a:ext cx="5735828" cy="3470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35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(3)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FA18EDA-E459-7D41-8B9C-AFC7EFC74F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1306843"/>
              </p:ext>
            </p:extLst>
          </p:nvPr>
        </p:nvGraphicFramePr>
        <p:xfrm>
          <a:off x="1280290" y="1089280"/>
          <a:ext cx="5791070" cy="3507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63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(4)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FCBA855-CE12-014A-B73F-8B0E6591B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6765924"/>
              </p:ext>
            </p:extLst>
          </p:nvPr>
        </p:nvGraphicFramePr>
        <p:xfrm>
          <a:off x="1020826" y="1022350"/>
          <a:ext cx="6684518" cy="3732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47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 Nova"/>
              </a:rPr>
              <a:t>Motivating example: down syndrome and birth order (5)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3824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Birth order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6585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3824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Down syndrome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422505" y="3486909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Maternal 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14688" y="2934668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0EC6C-07B2-AC47-A966-6F4E0853525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997013" y="2934669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2003990" y="1690369"/>
            <a:ext cx="4503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Does birth order cause Down syndrome?</a:t>
            </a:r>
          </a:p>
        </p:txBody>
      </p:sp>
    </p:spTree>
    <p:extLst>
      <p:ext uri="{BB962C8B-B14F-4D97-AF65-F5344CB8AC3E}">
        <p14:creationId xmlns:p14="http://schemas.microsoft.com/office/powerpoint/2010/main" val="236070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02F3B4-557C-4CEF-A90C-E660F63DE006}"/>
              </a:ext>
            </a:extLst>
          </p:cNvPr>
          <p:cNvSpPr txBox="1"/>
          <p:nvPr/>
        </p:nvSpPr>
        <p:spPr>
          <a:xfrm>
            <a:off x="4718050" y="1530350"/>
            <a:ext cx="41091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DAG diagrams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Confounders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Interactions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57ADB1-55B5-453B-973C-F54DBD827F6B}"/>
              </a:ext>
            </a:extLst>
          </p:cNvPr>
          <p:cNvSpPr/>
          <p:nvPr/>
        </p:nvSpPr>
        <p:spPr>
          <a:xfrm>
            <a:off x="4718050" y="139700"/>
            <a:ext cx="4330700" cy="12065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 Nova" panose="020B0504020202020204"/>
              </a:rPr>
              <a:t>Outline</a:t>
            </a:r>
          </a:p>
        </p:txBody>
      </p:sp>
      <p:pic>
        <p:nvPicPr>
          <p:cNvPr id="2050" name="Picture 2" descr="Hindenburg disaster - Wikipedia">
            <a:extLst>
              <a:ext uri="{FF2B5EF4-FFF2-40B4-BE49-F238E27FC236}">
                <a16:creationId xmlns:a16="http://schemas.microsoft.com/office/drawing/2014/main" id="{4F36F027-692F-4D2F-B0A7-3FFB060F6A71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2" r="1368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81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6872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9633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6872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Arial Nova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422505" y="3791709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Exercise</a:t>
            </a:r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Arial Nova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14688" y="3239468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0EC6C-07B2-AC47-A966-6F4E0853525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997013" y="3239469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1891358" y="1736975"/>
            <a:ext cx="4914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Does high cholesterol increase death?</a:t>
            </a:r>
          </a:p>
        </p:txBody>
      </p:sp>
    </p:spTree>
    <p:extLst>
      <p:ext uri="{BB962C8B-B14F-4D97-AF65-F5344CB8AC3E}">
        <p14:creationId xmlns:p14="http://schemas.microsoft.com/office/powerpoint/2010/main" val="1819633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(2)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9B8F7680-A49C-5C4C-99EA-200802CC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32185"/>
              </p:ext>
            </p:extLst>
          </p:nvPr>
        </p:nvGraphicFramePr>
        <p:xfrm>
          <a:off x="2364588" y="2308019"/>
          <a:ext cx="4499508" cy="113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77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8902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52406E6-CE2C-1840-9CB1-C22C1F43B4D8}"/>
              </a:ext>
            </a:extLst>
          </p:cNvPr>
          <p:cNvSpPr/>
          <p:nvPr/>
        </p:nvSpPr>
        <p:spPr>
          <a:xfrm>
            <a:off x="2912295" y="1277883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D63FA2-87AA-F94A-9A90-636E72ABAB15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3983938" y="1554003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0178F35-1FA2-8942-B225-24F0357FC54E}"/>
              </a:ext>
            </a:extLst>
          </p:cNvPr>
          <p:cNvSpPr/>
          <p:nvPr/>
        </p:nvSpPr>
        <p:spPr>
          <a:xfrm>
            <a:off x="5249582" y="1277882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47E37-94F3-2846-96C6-4ACFD45622AC}"/>
              </a:ext>
            </a:extLst>
          </p:cNvPr>
          <p:cNvSpPr txBox="1"/>
          <p:nvPr/>
        </p:nvSpPr>
        <p:spPr>
          <a:xfrm>
            <a:off x="2936679" y="3673920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1.22; 95% CI: 1.01, 1.48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1.25; 95% CI: 1.01, 1.55</a:t>
            </a:r>
          </a:p>
        </p:txBody>
      </p:sp>
    </p:spTree>
    <p:extLst>
      <p:ext uri="{BB962C8B-B14F-4D97-AF65-F5344CB8AC3E}">
        <p14:creationId xmlns:p14="http://schemas.microsoft.com/office/powerpoint/2010/main" val="29588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(3)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9B8F7680-A49C-5C4C-99EA-200802CC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649027"/>
              </p:ext>
            </p:extLst>
          </p:nvPr>
        </p:nvGraphicFramePr>
        <p:xfrm>
          <a:off x="4169004" y="2958927"/>
          <a:ext cx="4499508" cy="113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77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8902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617CB1-B30F-8745-B98A-22F97F5E78DD}"/>
              </a:ext>
            </a:extLst>
          </p:cNvPr>
          <p:cNvSpPr/>
          <p:nvPr/>
        </p:nvSpPr>
        <p:spPr>
          <a:xfrm>
            <a:off x="2534343" y="102608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41620A-98C0-1E43-B597-5CAD403EC1E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605986" y="1302207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5A22C4-D866-A142-BC15-BB2369D70CA2}"/>
              </a:ext>
            </a:extLst>
          </p:cNvPr>
          <p:cNvSpPr/>
          <p:nvPr/>
        </p:nvSpPr>
        <p:spPr>
          <a:xfrm>
            <a:off x="4871630" y="1026086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B54C4-42C7-7243-9E5A-8BD4431E950B}"/>
              </a:ext>
            </a:extLst>
          </p:cNvPr>
          <p:cNvSpPr/>
          <p:nvPr/>
        </p:nvSpPr>
        <p:spPr>
          <a:xfrm>
            <a:off x="3495657" y="2130568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Exercise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03C155-BD1E-3E41-9913-4C72C1A6246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987840" y="1578327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29EE8C-0754-5144-A637-0FEBA79BFB2B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070165" y="1578328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DF0CED-EEC4-0543-B2D5-563F816AABF8}"/>
              </a:ext>
            </a:extLst>
          </p:cNvPr>
          <p:cNvSpPr txBox="1"/>
          <p:nvPr/>
        </p:nvSpPr>
        <p:spPr>
          <a:xfrm>
            <a:off x="4871630" y="4277784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0.50; 95% CI: 0.42, 0.60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0.46; 95% CI: 0.37, 0.56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DA6E-7CBD-3D49-9077-A13ED671792E}"/>
              </a:ext>
            </a:extLst>
          </p:cNvPr>
          <p:cNvSpPr/>
          <p:nvPr/>
        </p:nvSpPr>
        <p:spPr>
          <a:xfrm>
            <a:off x="92913" y="3140079"/>
            <a:ext cx="3942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</a:rPr>
              <a:t>Criterion 1: Have an association with the outcome (must be a risk factor for the outcome)</a:t>
            </a:r>
          </a:p>
        </p:txBody>
      </p:sp>
    </p:spTree>
    <p:extLst>
      <p:ext uri="{BB962C8B-B14F-4D97-AF65-F5344CB8AC3E}">
        <p14:creationId xmlns:p14="http://schemas.microsoft.com/office/powerpoint/2010/main" val="336054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(4)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9B8F7680-A49C-5C4C-99EA-200802CC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799439"/>
              </p:ext>
            </p:extLst>
          </p:nvPr>
        </p:nvGraphicFramePr>
        <p:xfrm>
          <a:off x="3495657" y="2958927"/>
          <a:ext cx="5308456" cy="113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0515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747777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539433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840731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8902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cholesterol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cholesterol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617CB1-B30F-8745-B98A-22F97F5E78DD}"/>
              </a:ext>
            </a:extLst>
          </p:cNvPr>
          <p:cNvSpPr/>
          <p:nvPr/>
        </p:nvSpPr>
        <p:spPr>
          <a:xfrm>
            <a:off x="2534343" y="102608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41620A-98C0-1E43-B597-5CAD403EC1E5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605986" y="1302207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75A22C4-D866-A142-BC15-BB2369D70CA2}"/>
              </a:ext>
            </a:extLst>
          </p:cNvPr>
          <p:cNvSpPr/>
          <p:nvPr/>
        </p:nvSpPr>
        <p:spPr>
          <a:xfrm>
            <a:off x="4871630" y="1026086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57B54C4-42C7-7243-9E5A-8BD4431E950B}"/>
              </a:ext>
            </a:extLst>
          </p:cNvPr>
          <p:cNvSpPr/>
          <p:nvPr/>
        </p:nvSpPr>
        <p:spPr>
          <a:xfrm>
            <a:off x="3495657" y="2130568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Exercise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03C155-BD1E-3E41-9913-4C72C1A6246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987840" y="1578327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29EE8C-0754-5144-A637-0FEBA79BFB2B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070165" y="1578328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3DF0CED-EEC4-0543-B2D5-563F816AABF8}"/>
              </a:ext>
            </a:extLst>
          </p:cNvPr>
          <p:cNvSpPr txBox="1"/>
          <p:nvPr/>
        </p:nvSpPr>
        <p:spPr>
          <a:xfrm>
            <a:off x="4236886" y="4277783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1.75; 95% CI: 1.63, 1.88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3.29; 95% CI: 2.87, 3.78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AFDA6E-7CBD-3D49-9077-A13ED671792E}"/>
              </a:ext>
            </a:extLst>
          </p:cNvPr>
          <p:cNvSpPr/>
          <p:nvPr/>
        </p:nvSpPr>
        <p:spPr>
          <a:xfrm>
            <a:off x="92913" y="3417078"/>
            <a:ext cx="3402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</a:rPr>
              <a:t>Criterion 2: Have an association with the exposure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A6E754-5D9C-EE4D-97F6-31160DA094FA}"/>
              </a:ext>
            </a:extLst>
          </p:cNvPr>
          <p:cNvSpPr/>
          <p:nvPr/>
        </p:nvSpPr>
        <p:spPr>
          <a:xfrm>
            <a:off x="6358780" y="1026086"/>
            <a:ext cx="2402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</a:rPr>
              <a:t>Criterion 3: Not on the causal pathway</a:t>
            </a:r>
          </a:p>
        </p:txBody>
      </p:sp>
    </p:spTree>
    <p:extLst>
      <p:ext uri="{BB962C8B-B14F-4D97-AF65-F5344CB8AC3E}">
        <p14:creationId xmlns:p14="http://schemas.microsoft.com/office/powerpoint/2010/main" val="92924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(5)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54268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5908620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E731B3B-2598-6E40-AD02-6D4D155C8295}"/>
              </a:ext>
            </a:extLst>
          </p:cNvPr>
          <p:cNvSpPr txBox="1"/>
          <p:nvPr/>
        </p:nvSpPr>
        <p:spPr>
          <a:xfrm>
            <a:off x="5731226" y="1538033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1.45; 95% CI: 1.07, 1.99 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1.50; 95% CI: 1.08, 2.09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D7889-0760-A742-ACEE-8F484F5AA4EA}"/>
              </a:ext>
            </a:extLst>
          </p:cNvPr>
          <p:cNvSpPr txBox="1"/>
          <p:nvPr/>
        </p:nvSpPr>
        <p:spPr>
          <a:xfrm>
            <a:off x="5731226" y="3173505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1.60; 95% CI: 1.24, 2.06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1.75; 95% CI: 1.29, 2.37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B77A8E-9BD2-9645-A985-CBF2C82393F8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7FAAB5-F0A6-5F4B-9841-A52E8D3FE338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1408846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(6)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629752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(a)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 (b)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(c)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(d)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656619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(a)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(b)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(c)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(d)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0C530-0A0C-034A-889B-A123614F9C12}"/>
                  </a:ext>
                </a:extLst>
              </p:cNvPr>
              <p:cNvSpPr txBox="1"/>
              <p:nvPr/>
            </p:nvSpPr>
            <p:spPr>
              <a:xfrm>
                <a:off x="5571744" y="1306751"/>
                <a:ext cx="2926522" cy="9092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rial Nova"/>
                  </a:rPr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420C530-0A0C-034A-889B-A123614F9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44" y="1306751"/>
                <a:ext cx="2926522" cy="909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EADF05-BA55-EE4C-88C8-BBDF5CE3C745}"/>
                  </a:ext>
                </a:extLst>
              </p:cNvPr>
              <p:cNvSpPr txBox="1"/>
              <p:nvPr/>
            </p:nvSpPr>
            <p:spPr>
              <a:xfrm>
                <a:off x="5571744" y="2932791"/>
                <a:ext cx="3310570" cy="571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150(50+800)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2600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50(150+800)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2600</m:t>
                            </m:r>
                          </m:den>
                        </m:f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100(100+700)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1300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100(100+400)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1300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rial Nova"/>
                  </a:rPr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EADF05-BA55-EE4C-88C8-BBDF5CE3C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1744" y="2932791"/>
                <a:ext cx="3310570" cy="571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D8056F-37A1-0441-8535-D159648B950C}"/>
                  </a:ext>
                </a:extLst>
              </p:cNvPr>
              <p:cNvSpPr/>
              <p:nvPr/>
            </p:nvSpPr>
            <p:spPr>
              <a:xfrm>
                <a:off x="5473226" y="4158391"/>
                <a:ext cx="1963678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𝑅𝑅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𝑎𝑑𝑗𝑢𝑠𝑡𝑒𝑑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=1.53</m:t>
                      </m:r>
                    </m:oMath>
                  </m:oMathPara>
                </a14:m>
                <a:endParaRPr lang="en-US" dirty="0">
                  <a:latin typeface="Arial Nova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3D8056F-37A1-0441-8535-D159648B9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3226" y="4158391"/>
                <a:ext cx="1963678" cy="395558"/>
              </a:xfrm>
              <a:prstGeom prst="rect">
                <a:avLst/>
              </a:prstGeom>
              <a:blipFill>
                <a:blip r:embed="rId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BF8072F3-E563-1744-839D-929299104768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71D15D-81AA-0E41-B7D9-310CB2F482CF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2790997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(7)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599416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462599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E731B3B-2598-6E40-AD02-6D4D155C8295}"/>
              </a:ext>
            </a:extLst>
          </p:cNvPr>
          <p:cNvSpPr txBox="1"/>
          <p:nvPr/>
        </p:nvSpPr>
        <p:spPr>
          <a:xfrm>
            <a:off x="5731226" y="1538033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1.45; 95% CI: 1.07, 1.99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D7889-0760-A742-ACEE-8F484F5AA4EA}"/>
              </a:ext>
            </a:extLst>
          </p:cNvPr>
          <p:cNvSpPr txBox="1"/>
          <p:nvPr/>
        </p:nvSpPr>
        <p:spPr>
          <a:xfrm>
            <a:off x="5731226" y="3173505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1.60; 95% CI: 1.24, 2.06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96C0C-EBE1-E54C-956C-31731B29219E}"/>
                  </a:ext>
                </a:extLst>
              </p:cNvPr>
              <p:cNvSpPr/>
              <p:nvPr/>
            </p:nvSpPr>
            <p:spPr>
              <a:xfrm>
                <a:off x="4987514" y="4430138"/>
                <a:ext cx="3967433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1.53; 95% CI: 1.26, 1.87)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5996C0C-EBE1-E54C-956C-31731B2921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514" y="4430138"/>
                <a:ext cx="3967433" cy="395558"/>
              </a:xfrm>
              <a:prstGeom prst="rect">
                <a:avLst/>
              </a:prstGeom>
              <a:blipFill>
                <a:blip r:embed="rId2"/>
                <a:stretch>
                  <a:fillRect t="-9231" r="-61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1108AE8-58AC-4E42-AAD0-6FF15D282FE0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07303-BCD9-1046-BF8B-2B4CEB9ABDB6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8613930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(8)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801495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 (a)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 (b)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 (c)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 (d)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18344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(a)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 (b)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(c)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 (d)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A4E38-AB56-AA4E-A0BF-82AB2D77DFD3}"/>
                  </a:ext>
                </a:extLst>
              </p:cNvPr>
              <p:cNvSpPr txBox="1"/>
              <p:nvPr/>
            </p:nvSpPr>
            <p:spPr>
              <a:xfrm>
                <a:off x="5831984" y="1429446"/>
                <a:ext cx="2926522" cy="8157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0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den>
                            </m:f>
                          </m:e>
                        </m:nary>
                      </m:den>
                    </m:f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Arial Nova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CA4E38-AB56-AA4E-A0BF-82AB2D77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1984" y="1429446"/>
                <a:ext cx="2926522" cy="8157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ECA78B-9746-8346-9DB0-EA4CB8865968}"/>
                  </a:ext>
                </a:extLst>
              </p:cNvPr>
              <p:cNvSpPr txBox="1"/>
              <p:nvPr/>
            </p:nvSpPr>
            <p:spPr>
              <a:xfrm>
                <a:off x="5573589" y="3128108"/>
                <a:ext cx="3443312" cy="7371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𝑂𝑅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𝑎𝑑𝑗𝑢𝑠𝑡𝑒𝑑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(150)(800)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2600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(50)(1600)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2600</m:t>
                              </m:r>
                            </m:den>
                          </m:f>
                        </m:den>
                      </m:f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(100)(700)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1300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(100)(400)</m:t>
                              </m:r>
                            </m:num>
                            <m:den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13000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  <a:latin typeface="Arial Nov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EECA78B-9746-8346-9DB0-EA4CB8865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3589" y="3128108"/>
                <a:ext cx="3443312" cy="7371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66539-209F-1A42-97EA-2F2AFA8535C8}"/>
                  </a:ext>
                </a:extLst>
              </p:cNvPr>
              <p:cNvSpPr/>
              <p:nvPr/>
            </p:nvSpPr>
            <p:spPr>
              <a:xfrm>
                <a:off x="5693711" y="4504566"/>
                <a:ext cx="1859483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1.63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6166539-209F-1A42-97EA-2F2AFA853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3711" y="4504566"/>
                <a:ext cx="1859483" cy="395558"/>
              </a:xfrm>
              <a:prstGeom prst="rect">
                <a:avLst/>
              </a:prstGeom>
              <a:blipFill>
                <a:blip r:embed="rId4"/>
                <a:stretch>
                  <a:fillRect t="-9231" r="-2295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BF332E5-7E2D-0744-A7AB-068FB781BB12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7CC0D-1470-884F-A631-E13F1E281993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3832928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(9)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BD4D640-0771-2542-8EE5-9D5FDD1027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681861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Exercise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B789296-C815-3B4C-8C4A-EC4D6D0DA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178770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Exercise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1300)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E731B3B-2598-6E40-AD02-6D4D155C8295}"/>
              </a:ext>
            </a:extLst>
          </p:cNvPr>
          <p:cNvSpPr txBox="1"/>
          <p:nvPr/>
        </p:nvSpPr>
        <p:spPr>
          <a:xfrm>
            <a:off x="5731226" y="1538033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1.50; 95% CI: 1.08, 2.09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BD7889-0760-A742-ACEE-8F484F5AA4EA}"/>
              </a:ext>
            </a:extLst>
          </p:cNvPr>
          <p:cNvSpPr txBox="1"/>
          <p:nvPr/>
        </p:nvSpPr>
        <p:spPr>
          <a:xfrm>
            <a:off x="5731226" y="3173505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1.75; 95% CI: 1.29, 2.37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2CDA0E-97A0-B743-B1D7-570660ECE94F}"/>
                  </a:ext>
                </a:extLst>
              </p:cNvPr>
              <p:cNvSpPr/>
              <p:nvPr/>
            </p:nvSpPr>
            <p:spPr>
              <a:xfrm>
                <a:off x="5003059" y="4425786"/>
                <a:ext cx="3975447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1.63; 95% CI: 1.30, 2.03)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F2CDA0E-97A0-B743-B1D7-570660ECE9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059" y="4425786"/>
                <a:ext cx="3975447" cy="395558"/>
              </a:xfrm>
              <a:prstGeom prst="rect">
                <a:avLst/>
              </a:prstGeom>
              <a:blipFill>
                <a:blip r:embed="rId2"/>
                <a:stretch>
                  <a:fillRect t="-7692" r="-460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29F00BC-D2F0-6643-ADD5-37F93F4B2CBD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89B9A-6E6C-2649-A72F-608E271A18FF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</p:spTree>
    <p:extLst>
      <p:ext uri="{BB962C8B-B14F-4D97-AF65-F5344CB8AC3E}">
        <p14:creationId xmlns:p14="http://schemas.microsoft.com/office/powerpoint/2010/main" val="6233567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Cholesterol and death (10)</a:t>
            </a:r>
          </a:p>
        </p:txBody>
      </p:sp>
      <p:graphicFrame>
        <p:nvGraphicFramePr>
          <p:cNvPr id="14" name="Table 16">
            <a:extLst>
              <a:ext uri="{FF2B5EF4-FFF2-40B4-BE49-F238E27FC236}">
                <a16:creationId xmlns:a16="http://schemas.microsoft.com/office/drawing/2014/main" id="{9B8F7680-A49C-5C4C-99EA-200802CC2A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0063842"/>
              </p:ext>
            </p:extLst>
          </p:nvPr>
        </p:nvGraphicFramePr>
        <p:xfrm>
          <a:off x="2425548" y="2721615"/>
          <a:ext cx="4499508" cy="11368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877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124877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89020">
                <a:tc>
                  <a:txBody>
                    <a:bodyPr/>
                    <a:lstStyle/>
                    <a:p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32390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chol</a:t>
                      </a:r>
                      <a:endParaRPr 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8D47E37-94F3-2846-96C6-4ACFD45622AC}"/>
              </a:ext>
            </a:extLst>
          </p:cNvPr>
          <p:cNvSpPr txBox="1"/>
          <p:nvPr/>
        </p:nvSpPr>
        <p:spPr>
          <a:xfrm>
            <a:off x="1062165" y="3999932"/>
            <a:ext cx="34127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1.22; 95% CI: 1.01, 1.48</a:t>
            </a:r>
          </a:p>
          <a:p>
            <a:endParaRPr lang="en-US" dirty="0">
              <a:solidFill>
                <a:schemeClr val="bg1"/>
              </a:solidFill>
              <a:latin typeface="Arial Nova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1.25; 95% CI: 1.01, 1.55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CEFB5-1270-DC42-A8A5-A2942A440237}"/>
                  </a:ext>
                </a:extLst>
              </p:cNvPr>
              <p:cNvSpPr/>
              <p:nvPr/>
            </p:nvSpPr>
            <p:spPr>
              <a:xfrm>
                <a:off x="4470932" y="4539148"/>
                <a:ext cx="3975447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1.63; 95% CI: 1.30, 2.03)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CEFB5-1270-DC42-A8A5-A2942A440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0932" y="4539148"/>
                <a:ext cx="3975447" cy="395558"/>
              </a:xfrm>
              <a:prstGeom prst="rect">
                <a:avLst/>
              </a:prstGeom>
              <a:blipFill>
                <a:blip r:embed="rId2"/>
                <a:stretch>
                  <a:fillRect t="-9375" r="-459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E12765-DE2D-D346-8B63-568CB1453C03}"/>
                  </a:ext>
                </a:extLst>
              </p:cNvPr>
              <p:cNvSpPr/>
              <p:nvPr/>
            </p:nvSpPr>
            <p:spPr>
              <a:xfrm>
                <a:off x="4474939" y="4006013"/>
                <a:ext cx="3967433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1.53; 95% CI: 1.26, 1.87)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E12765-DE2D-D346-8B63-568CB1453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4939" y="4006013"/>
                <a:ext cx="3967433" cy="395558"/>
              </a:xfrm>
              <a:prstGeom prst="rect">
                <a:avLst/>
              </a:prstGeom>
              <a:blipFill>
                <a:blip r:embed="rId3"/>
                <a:stretch>
                  <a:fillRect t="-7692" r="-614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F000EB9-8D23-624D-B1A0-AD6748D09432}"/>
              </a:ext>
            </a:extLst>
          </p:cNvPr>
          <p:cNvSpPr/>
          <p:nvPr/>
        </p:nvSpPr>
        <p:spPr>
          <a:xfrm>
            <a:off x="2970837" y="938503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956E98-33AC-5D4E-BC99-2B75ACBA6B78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4042480" y="1214623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ED47B2-3BCB-F742-821A-D5563167B08D}"/>
              </a:ext>
            </a:extLst>
          </p:cNvPr>
          <p:cNvSpPr/>
          <p:nvPr/>
        </p:nvSpPr>
        <p:spPr>
          <a:xfrm>
            <a:off x="5308124" y="938502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5E6BC21-0A7E-1C46-A051-FA8757FBB626}"/>
              </a:ext>
            </a:extLst>
          </p:cNvPr>
          <p:cNvSpPr/>
          <p:nvPr/>
        </p:nvSpPr>
        <p:spPr>
          <a:xfrm>
            <a:off x="3932151" y="2042984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Exercise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4E72A7-BEB5-A348-9546-ADE7A893C500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424334" y="1490743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0DF5DB-CC41-8047-8A7F-FE24B05053DF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3506659" y="1490744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0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1010936"/>
            <a:ext cx="817245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Define and sketch a causal diagram using directed acyclic graphs (DAG)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Explain the properties of a confounder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Identify a confounder along the DAG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Explain the methods for controlling a confounder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Explain the properties of effect modification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Identify an effect modification along the DAG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Explain the methods for addressing an effect modifier</a:t>
            </a:r>
          </a:p>
        </p:txBody>
      </p:sp>
    </p:spTree>
    <p:extLst>
      <p:ext uri="{BB962C8B-B14F-4D97-AF65-F5344CB8AC3E}">
        <p14:creationId xmlns:p14="http://schemas.microsoft.com/office/powerpoint/2010/main" val="1921365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Is there confounding?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D47E37-94F3-2846-96C6-4ACFD45622AC}"/>
              </a:ext>
            </a:extLst>
          </p:cNvPr>
          <p:cNvSpPr txBox="1"/>
          <p:nvPr/>
        </p:nvSpPr>
        <p:spPr>
          <a:xfrm>
            <a:off x="461789" y="2657588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1.22; 95% CI: 1.01, 1.48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CEFB5-1270-DC42-A8A5-A2942A440237}"/>
                  </a:ext>
                </a:extLst>
              </p:cNvPr>
              <p:cNvSpPr/>
              <p:nvPr/>
            </p:nvSpPr>
            <p:spPr>
              <a:xfrm>
                <a:off x="4655360" y="3140302"/>
                <a:ext cx="3898503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𝑂𝑅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1.63; 95% CI: 1.30, 2.03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22CEFB5-1270-DC42-A8A5-A2942A4402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360" y="3140302"/>
                <a:ext cx="3898503" cy="395558"/>
              </a:xfrm>
              <a:prstGeom prst="rect">
                <a:avLst/>
              </a:prstGeom>
              <a:blipFill>
                <a:blip r:embed="rId2"/>
                <a:stretch>
                  <a:fillRect t="-7692" r="-469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E12765-DE2D-D346-8B63-568CB1453C03}"/>
                  </a:ext>
                </a:extLst>
              </p:cNvPr>
              <p:cNvSpPr/>
              <p:nvPr/>
            </p:nvSpPr>
            <p:spPr>
              <a:xfrm>
                <a:off x="461789" y="3175216"/>
                <a:ext cx="3890489" cy="395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𝑅𝑅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𝑎𝑑𝑗𝑢𝑠𝑡𝑒𝑑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/>
                  </a:rPr>
                  <a:t>1.53; 95% CI: 1.26, 1.87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3E12765-DE2D-D346-8B63-568CB1453C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9" y="3175216"/>
                <a:ext cx="3890489" cy="395558"/>
              </a:xfrm>
              <a:prstGeom prst="rect">
                <a:avLst/>
              </a:prstGeom>
              <a:blipFill>
                <a:blip r:embed="rId3"/>
                <a:stretch>
                  <a:fillRect t="-9231" r="-470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D2934BB-964C-4F6B-AD8B-66813CF86285}"/>
              </a:ext>
            </a:extLst>
          </p:cNvPr>
          <p:cNvSpPr txBox="1"/>
          <p:nvPr/>
        </p:nvSpPr>
        <p:spPr>
          <a:xfrm>
            <a:off x="165100" y="985584"/>
            <a:ext cx="8085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There is no statistical test for confounding, but there is an “informal” 10%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88AD7D-FE2B-4F44-884D-6B60DB2AB045}"/>
                  </a:ext>
                </a:extLst>
              </p:cNvPr>
              <p:cNvSpPr txBox="1"/>
              <p:nvPr/>
            </p:nvSpPr>
            <p:spPr>
              <a:xfrm>
                <a:off x="461789" y="3882922"/>
                <a:ext cx="2616422" cy="526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−0.20=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.22 −1.53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1.53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rial Nov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D88AD7D-FE2B-4F44-884D-6B60DB2AB0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89" y="3882922"/>
                <a:ext cx="2616422" cy="52604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F64A0-1EAE-44F6-9159-A8C71FA61D6A}"/>
                  </a:ext>
                </a:extLst>
              </p:cNvPr>
              <p:cNvSpPr txBox="1"/>
              <p:nvPr/>
            </p:nvSpPr>
            <p:spPr>
              <a:xfrm>
                <a:off x="4781195" y="3882921"/>
                <a:ext cx="2624436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𝑂𝑅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: −0.23=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.22 −1.63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1.63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rial Nov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F64A0-1EAE-44F6-9159-A8C71FA61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1195" y="3882921"/>
                <a:ext cx="2624436" cy="5204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17CBFD-AE3C-44D9-BBE4-F0E0506C6F05}"/>
                  </a:ext>
                </a:extLst>
              </p:cNvPr>
              <p:cNvSpPr txBox="1"/>
              <p:nvPr/>
            </p:nvSpPr>
            <p:spPr>
              <a:xfrm>
                <a:off x="1618911" y="1679864"/>
                <a:ext cx="5284202" cy="612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𝑀𝑎𝑔𝑛𝑖𝑡𝑢𝑑𝑒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𝑐𝑜𝑛𝑓𝑜𝑢𝑛𝑑𝑖𝑛𝑔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𝑐𝑟𝑢𝑑𝑒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𝑎𝑑𝑗𝑢𝑠𝑡𝑒𝑑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𝑅𝑅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𝑎𝑑𝑗𝑢𝑠𝑡𝑒𝑑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  <a:latin typeface="Arial Nova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C17CBFD-AE3C-44D9-BBE4-F0E0506C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911" y="1679864"/>
                <a:ext cx="5284202" cy="612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E5689BD-81E6-4182-9DBA-91E14F1D1054}"/>
              </a:ext>
            </a:extLst>
          </p:cNvPr>
          <p:cNvSpPr txBox="1"/>
          <p:nvPr/>
        </p:nvSpPr>
        <p:spPr>
          <a:xfrm>
            <a:off x="4655360" y="2658719"/>
            <a:ext cx="3387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1.25; 95% CI: 1.01, 1.55</a:t>
            </a:r>
          </a:p>
        </p:txBody>
      </p:sp>
    </p:spTree>
    <p:extLst>
      <p:ext uri="{BB962C8B-B14F-4D97-AF65-F5344CB8AC3E}">
        <p14:creationId xmlns:p14="http://schemas.microsoft.com/office/powerpoint/2010/main" val="151774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/>
      <p:bldP spid="9" grpId="0"/>
      <p:bldP spid="2" grpId="0"/>
      <p:bldP spid="16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Controlling for confounding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4CB6BF-EB02-2649-BAE3-0115D6E1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9" y="943582"/>
            <a:ext cx="7698707" cy="33233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736EE-DC88-9E47-824D-46B2DC00B726}"/>
              </a:ext>
            </a:extLst>
          </p:cNvPr>
          <p:cNvSpPr/>
          <p:nvPr/>
        </p:nvSpPr>
        <p:spPr>
          <a:xfrm>
            <a:off x="434307" y="4643901"/>
            <a:ext cx="6094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 err="1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www.explainxkcd.com</a:t>
            </a:r>
            <a:r>
              <a:rPr lang="en-US" sz="1400" dirty="0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</a:t>
            </a:r>
            <a:r>
              <a:rPr lang="en-US" sz="1400" dirty="0" err="1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index.php</a:t>
            </a:r>
            <a:r>
              <a:rPr lang="en-US" sz="1400" dirty="0">
                <a:solidFill>
                  <a:schemeClr val="bg1"/>
                </a:solidFill>
                <a:latin typeface="Arial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/2560:_Confounding_Variables</a:t>
            </a:r>
            <a:endParaRPr lang="en-US" sz="1400" dirty="0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851065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Interaction (effect modification)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1557C-EF3E-466C-B87F-D6D5B9532264}"/>
              </a:ext>
            </a:extLst>
          </p:cNvPr>
          <p:cNvSpPr txBox="1"/>
          <p:nvPr/>
        </p:nvSpPr>
        <p:spPr>
          <a:xfrm>
            <a:off x="165100" y="1066615"/>
            <a:ext cx="8717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Effect modification describes a phenomenon where the effect of an independent variable (X) on a dependent variable (Y) varies across levels of a moderating variable (Z)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40B164A-325A-4009-BAD7-A58FEDF00AEB}"/>
              </a:ext>
            </a:extLst>
          </p:cNvPr>
          <p:cNvSpPr/>
          <p:nvPr/>
        </p:nvSpPr>
        <p:spPr>
          <a:xfrm>
            <a:off x="3251291" y="3643251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X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CCF4A4D-CC52-44DA-9F0D-BBB76EE8B0B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3799931" y="3917571"/>
            <a:ext cx="1265646" cy="24856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8A45959F-3578-40BA-AE51-27DCADA7F94C}"/>
              </a:ext>
            </a:extLst>
          </p:cNvPr>
          <p:cNvSpPr/>
          <p:nvPr/>
        </p:nvSpPr>
        <p:spPr>
          <a:xfrm>
            <a:off x="5065577" y="3668107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Y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8127A9-FC7A-4D50-B963-5AB55730F72F}"/>
              </a:ext>
            </a:extLst>
          </p:cNvPr>
          <p:cNvSpPr/>
          <p:nvPr/>
        </p:nvSpPr>
        <p:spPr>
          <a:xfrm>
            <a:off x="4158434" y="2679438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F85510-F1BB-42B7-870C-3495DD006D2A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4432754" y="3228078"/>
            <a:ext cx="0" cy="714349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effect modification (1)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11557C-EF3E-466C-B87F-D6D5B9532264}"/>
              </a:ext>
            </a:extLst>
          </p:cNvPr>
          <p:cNvSpPr txBox="1"/>
          <p:nvPr/>
        </p:nvSpPr>
        <p:spPr>
          <a:xfrm>
            <a:off x="165100" y="1066615"/>
            <a:ext cx="7754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</a:rPr>
              <a:t>Let’s assume that we have Stress Level (High versus Low) that is an effect modifier on the Cholesterol to Death relationship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CBE9B3-638A-F240-AB75-9EDC6F8C5AE7}"/>
              </a:ext>
            </a:extLst>
          </p:cNvPr>
          <p:cNvSpPr/>
          <p:nvPr/>
        </p:nvSpPr>
        <p:spPr>
          <a:xfrm>
            <a:off x="2936113" y="225954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Cholesterol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6B255F-1FCA-9243-8A63-576D8F1AAE5B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 flipV="1">
            <a:off x="4007756" y="253566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4F557B6-5665-784C-BD53-A51E16F80AAF}"/>
              </a:ext>
            </a:extLst>
          </p:cNvPr>
          <p:cNvSpPr/>
          <p:nvPr/>
        </p:nvSpPr>
        <p:spPr>
          <a:xfrm>
            <a:off x="5273400" y="225954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Death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3F8B951-4CF6-2542-ADDA-F8F20A92349B}"/>
              </a:ext>
            </a:extLst>
          </p:cNvPr>
          <p:cNvSpPr/>
          <p:nvPr/>
        </p:nvSpPr>
        <p:spPr>
          <a:xfrm>
            <a:off x="3894486" y="3225133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/>
              </a:rPr>
              <a:t>Stress Level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CECFFFD-9E41-4C45-AFEC-1D7DA5AF4956}"/>
              </a:ext>
            </a:extLst>
          </p:cNvPr>
          <p:cNvCxnSpPr>
            <a:cxnSpLocks/>
          </p:cNvCxnSpPr>
          <p:nvPr/>
        </p:nvCxnSpPr>
        <p:spPr>
          <a:xfrm flipV="1">
            <a:off x="4637637" y="2541350"/>
            <a:ext cx="0" cy="683783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473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effect modification (2)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EB48610A-A18E-7946-A536-1D073E2853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384981"/>
              </p:ext>
            </p:extLst>
          </p:nvPr>
        </p:nvGraphicFramePr>
        <p:xfrm>
          <a:off x="585216" y="1297319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Stress</a:t>
                      </a:r>
                    </a:p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2650)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64C9114-6EE1-2D4F-8E62-DF5376666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4612639"/>
              </p:ext>
            </p:extLst>
          </p:nvPr>
        </p:nvGraphicFramePr>
        <p:xfrm>
          <a:off x="585216" y="2932791"/>
          <a:ext cx="4878645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7618">
                  <a:extLst>
                    <a:ext uri="{9D8B030D-6E8A-4147-A177-3AD203B41FA5}">
                      <a16:colId xmlns:a16="http://schemas.microsoft.com/office/drawing/2014/main" val="2326112277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679113826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1842506220"/>
                    </a:ext>
                  </a:extLst>
                </a:gridCol>
                <a:gridCol w="1207009">
                  <a:extLst>
                    <a:ext uri="{9D8B030D-6E8A-4147-A177-3AD203B41FA5}">
                      <a16:colId xmlns:a16="http://schemas.microsoft.com/office/drawing/2014/main" val="2759715755"/>
                    </a:ext>
                  </a:extLst>
                </a:gridCol>
              </a:tblGrid>
              <a:tr h="463579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Stress</a:t>
                      </a:r>
                    </a:p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(N = 1250)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=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Death  =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911489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450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904885"/>
                  </a:ext>
                </a:extLst>
              </a:tr>
              <a:tr h="27269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 chol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5728636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24A30AC-4E7C-3847-8416-95DA5D0B4D61}"/>
              </a:ext>
            </a:extLst>
          </p:cNvPr>
          <p:cNvSpPr txBox="1"/>
          <p:nvPr/>
        </p:nvSpPr>
        <p:spPr>
          <a:xfrm>
            <a:off x="5731226" y="1538033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1.71; 95% CI: 1.34, 2.19 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1.83; 95% CI: 1.40, 2.41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1648D2-938C-ED40-9052-81A9217A1265}"/>
              </a:ext>
            </a:extLst>
          </p:cNvPr>
          <p:cNvSpPr txBox="1"/>
          <p:nvPr/>
        </p:nvSpPr>
        <p:spPr>
          <a:xfrm>
            <a:off x="5731226" y="3173505"/>
            <a:ext cx="3412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RR = 0.44; 95% CI: 0.29, 0.68</a:t>
            </a:r>
          </a:p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OR = 0.41; 95% CI: 0.26, 0.65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EE0C65-F909-7049-9540-8E06998AD5B9}"/>
              </a:ext>
            </a:extLst>
          </p:cNvPr>
          <p:cNvSpPr txBox="1"/>
          <p:nvPr/>
        </p:nvSpPr>
        <p:spPr>
          <a:xfrm>
            <a:off x="585216" y="927987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3FA88-8CBF-CD45-9062-824AF002ADF7}"/>
              </a:ext>
            </a:extLst>
          </p:cNvPr>
          <p:cNvSpPr txBox="1"/>
          <p:nvPr/>
        </p:nvSpPr>
        <p:spPr>
          <a:xfrm>
            <a:off x="585216" y="2563459"/>
            <a:ext cx="3412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Stratum 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050F4A-1364-4345-801A-F203EE966CF3}"/>
              </a:ext>
            </a:extLst>
          </p:cNvPr>
          <p:cNvSpPr/>
          <p:nvPr/>
        </p:nvSpPr>
        <p:spPr>
          <a:xfrm>
            <a:off x="5731226" y="1504635"/>
            <a:ext cx="1190435" cy="679729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8F0ED0-48B9-BB49-8AB2-C956008200A4}"/>
              </a:ext>
            </a:extLst>
          </p:cNvPr>
          <p:cNvSpPr/>
          <p:nvPr/>
        </p:nvSpPr>
        <p:spPr>
          <a:xfrm>
            <a:off x="5731226" y="3140107"/>
            <a:ext cx="1190435" cy="679729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49472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Motivating example: effect modification (3)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EE0C65-F909-7049-9540-8E06998AD5B9}"/>
              </a:ext>
            </a:extLst>
          </p:cNvPr>
          <p:cNvSpPr txBox="1"/>
          <p:nvPr/>
        </p:nvSpPr>
        <p:spPr>
          <a:xfrm>
            <a:off x="165100" y="1020584"/>
            <a:ext cx="752863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When effect modification is present, it is best to present the findings (e.g., RR and OR) as separate strata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In this example, you should present the RR and OR separately for those who have High Stress and Low Stress</a:t>
            </a:r>
          </a:p>
        </p:txBody>
      </p:sp>
    </p:spTree>
    <p:extLst>
      <p:ext uri="{BB962C8B-B14F-4D97-AF65-F5344CB8AC3E}">
        <p14:creationId xmlns:p14="http://schemas.microsoft.com/office/powerpoint/2010/main" val="29489496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/>
              </a:rPr>
              <a:t>conclusions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EE0C65-F909-7049-9540-8E06998AD5B9}"/>
              </a:ext>
            </a:extLst>
          </p:cNvPr>
          <p:cNvSpPr txBox="1"/>
          <p:nvPr/>
        </p:nvSpPr>
        <p:spPr>
          <a:xfrm>
            <a:off x="165100" y="971946"/>
            <a:ext cx="81007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We can never get all the confounders and effect modifiers (observed and unobserved)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But we can try to address the ones that are obvious (measurable)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DAGs help us identify the obvious confounders and effect modifiers </a:t>
            </a:r>
            <a:r>
              <a:rPr lang="en-US" i="1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a priori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Using the M-H adjusted RR and OR is a statistical method to address confounders, but study design methods are preferred (e.g., randomization, restricted sample, and matching on the confounder)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/>
                <a:cs typeface="Arial" panose="020B0604020202020204" pitchFamily="34" charset="0"/>
              </a:rPr>
              <a:t>If we are unable to control or adjust for potential confounders and effect modifiers, we need to be careful how we interpret our findings (e.g., threats to internal validity)</a:t>
            </a:r>
          </a:p>
        </p:txBody>
      </p:sp>
    </p:spTree>
    <p:extLst>
      <p:ext uri="{BB962C8B-B14F-4D97-AF65-F5344CB8AC3E}">
        <p14:creationId xmlns:p14="http://schemas.microsoft.com/office/powerpoint/2010/main" val="37629392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2" r="27482" b="25093"/>
          <a:stretch/>
        </p:blipFill>
        <p:spPr bwMode="auto">
          <a:xfrm>
            <a:off x="4573168" y="1"/>
            <a:ext cx="4577123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dirty="0">
                <a:latin typeface="Arial Nova"/>
              </a:rPr>
              <a:t>ADDITIONAL RESOURCES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 t="23381" r="19925" b="6106"/>
          <a:stretch/>
        </p:blipFill>
        <p:spPr bwMode="auto">
          <a:xfrm>
            <a:off x="4573167" y="0"/>
            <a:ext cx="457083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DBB8B2-E0AE-DE42-A187-89310532252E}"/>
              </a:ext>
            </a:extLst>
          </p:cNvPr>
          <p:cNvSpPr txBox="1"/>
          <p:nvPr/>
        </p:nvSpPr>
        <p:spPr>
          <a:xfrm>
            <a:off x="95251" y="1416303"/>
            <a:ext cx="419491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Mantel-</a:t>
            </a:r>
            <a:r>
              <a:rPr lang="en-US" sz="1600" dirty="0" err="1">
                <a:solidFill>
                  <a:schemeClr val="bg1"/>
                </a:solidFill>
                <a:latin typeface="Arial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Haenzsel</a:t>
            </a:r>
            <a:r>
              <a:rPr lang="en-US" sz="1600" dirty="0">
                <a:solidFill>
                  <a:schemeClr val="bg1"/>
                </a:solidFill>
                <a:latin typeface="Arial Nov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method (Boston University)</a:t>
            </a: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 on </a:t>
            </a:r>
            <a:r>
              <a:rPr lang="en-US" sz="1600" dirty="0" err="1">
                <a:solidFill>
                  <a:schemeClr val="bg1"/>
                </a:solidFill>
                <a:latin typeface="Arial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epitools</a:t>
            </a:r>
            <a:r>
              <a:rPr lang="en-US" sz="1600" dirty="0">
                <a:solidFill>
                  <a:schemeClr val="bg1"/>
                </a:solidFill>
                <a:latin typeface="Arial Nov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confounding and effect modification</a:t>
            </a: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Document for epiR package</a:t>
            </a: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r>
              <a:rPr lang="en-US" sz="1600" dirty="0" err="1">
                <a:solidFill>
                  <a:schemeClr val="bg1"/>
                </a:solidFill>
                <a:latin typeface="Arial Nova"/>
              </a:rPr>
              <a:t>DAGitty</a:t>
            </a:r>
            <a:r>
              <a:rPr lang="en-US" sz="1600" dirty="0">
                <a:solidFill>
                  <a:schemeClr val="bg1"/>
                </a:solidFill>
                <a:latin typeface="Arial Nova"/>
              </a:rPr>
              <a:t> (</a:t>
            </a:r>
            <a:r>
              <a:rPr lang="en-US" sz="1600" dirty="0">
                <a:solidFill>
                  <a:schemeClr val="bg1"/>
                </a:solidFill>
                <a:latin typeface="Arial Nova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r>
              <a:rPr lang="en-US" sz="1600" dirty="0">
                <a:solidFill>
                  <a:schemeClr val="bg1"/>
                </a:solidFill>
                <a:latin typeface="Arial Nova"/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Mediation analysis</a:t>
            </a: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 Nova"/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Directed acyclic graph (DAG)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29111"/>
            <a:ext cx="817245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>
                <a:solidFill>
                  <a:schemeClr val="bg1"/>
                </a:solidFill>
                <a:latin typeface="Arial Nova" panose="020B0504020202020204"/>
              </a:rPr>
              <a:t>directed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acyclic graph (DAG)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is a visual representation of the causal relations that make the underlying relationships between factors explicit 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cause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is a factor that produces an effect on another factor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/>
              </a:rPr>
              <a:t>directed path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is a sequence of arrows in which every arrow points in the same direction (no closed loop)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5137FD-3832-467E-BAEC-EC98947E86CB}"/>
              </a:ext>
            </a:extLst>
          </p:cNvPr>
          <p:cNvSpPr/>
          <p:nvPr/>
        </p:nvSpPr>
        <p:spPr>
          <a:xfrm>
            <a:off x="3251291" y="3643251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DEC9E8-3B05-49E4-81A0-EEF17D5B88D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3799931" y="3917571"/>
            <a:ext cx="1265646" cy="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A3E77B4-039D-4F01-9817-F5BF5C546C35}"/>
              </a:ext>
            </a:extLst>
          </p:cNvPr>
          <p:cNvSpPr/>
          <p:nvPr/>
        </p:nvSpPr>
        <p:spPr>
          <a:xfrm>
            <a:off x="5065577" y="3643251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/>
              </a:rPr>
              <a:t>O</a:t>
            </a:r>
          </a:p>
        </p:txBody>
      </p:sp>
      <p:pic>
        <p:nvPicPr>
          <p:cNvPr id="6" name="Picture 5" descr="A person sitting at a desk with a computer and bookshelf&#10;&#10;Description automatically generated with low confidence">
            <a:extLst>
              <a:ext uri="{FF2B5EF4-FFF2-40B4-BE49-F238E27FC236}">
                <a16:creationId xmlns:a16="http://schemas.microsoft.com/office/drawing/2014/main" id="{11FF7607-D858-4799-8EDD-BB5F2509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12" y="2976419"/>
            <a:ext cx="2177935" cy="166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560E6-94F7-4FE8-B05F-EE299927423F}"/>
              </a:ext>
            </a:extLst>
          </p:cNvPr>
          <p:cNvSpPr txBox="1"/>
          <p:nvPr/>
        </p:nvSpPr>
        <p:spPr>
          <a:xfrm>
            <a:off x="6928051" y="464756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" panose="020B0504020202020204"/>
              </a:rPr>
              <a:t>Judea Pearl</a:t>
            </a:r>
          </a:p>
        </p:txBody>
      </p:sp>
    </p:spTree>
    <p:extLst>
      <p:ext uri="{BB962C8B-B14F-4D97-AF65-F5344CB8AC3E}">
        <p14:creationId xmlns:p14="http://schemas.microsoft.com/office/powerpoint/2010/main" val="254603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/>
              </a:rPr>
              <a:t>Directed acyclic graph (DAG)—Example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B4A40-925B-E34D-A23C-FB3E04F754DA}"/>
              </a:ext>
            </a:extLst>
          </p:cNvPr>
          <p:cNvSpPr/>
          <p:nvPr/>
        </p:nvSpPr>
        <p:spPr>
          <a:xfrm>
            <a:off x="165100" y="4672980"/>
            <a:ext cx="8528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Nova" panose="020B05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Tennant, et al. International Journal of Epidemiology. 2021:50(2):620-632.</a:t>
            </a:r>
            <a:endParaRPr lang="en-US" sz="1400" dirty="0">
              <a:solidFill>
                <a:schemeClr val="bg1"/>
              </a:solidFill>
              <a:latin typeface="Arial Nova" panose="020B050402020202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5DAAE-1A17-5A42-A7CB-10F7D779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3" y="903592"/>
            <a:ext cx="7920507" cy="36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2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>
                <a:latin typeface="Arial Nova" panose="020B0504020202020204"/>
              </a:rPr>
              <a:t>DAGitty</a:t>
            </a:r>
            <a:r>
              <a:rPr lang="en-US" dirty="0">
                <a:latin typeface="Arial Nova" panose="020B0504020202020204"/>
              </a:rPr>
              <a:t> (draw Your own </a:t>
            </a:r>
            <a:r>
              <a:rPr lang="en-US" dirty="0" err="1">
                <a:latin typeface="Arial Nova" panose="020B0504020202020204"/>
              </a:rPr>
              <a:t>dag</a:t>
            </a:r>
            <a:r>
              <a:rPr lang="en-US" dirty="0">
                <a:latin typeface="Arial Nova" panose="020B0504020202020204"/>
              </a:rPr>
              <a:t> diagrams)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A1809-39D6-BC46-A71F-2B0CF06CCA9F}"/>
              </a:ext>
            </a:extLst>
          </p:cNvPr>
          <p:cNvSpPr/>
          <p:nvPr/>
        </p:nvSpPr>
        <p:spPr>
          <a:xfrm>
            <a:off x="165100" y="4528146"/>
            <a:ext cx="5467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http://</a:t>
            </a:r>
            <a:r>
              <a:rPr lang="en-US" sz="1600" dirty="0" err="1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www.dagitty.net</a:t>
            </a:r>
            <a:r>
              <a:rPr lang="en-US" sz="1600" dirty="0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/</a:t>
            </a:r>
            <a:endParaRPr lang="en-US" sz="1600" dirty="0">
              <a:solidFill>
                <a:schemeClr val="bg1"/>
              </a:solidFill>
              <a:effectLst/>
              <a:latin typeface="Arial Nova" panose="020B0504020202020204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018D6-9E51-0A44-AAD4-B74CAB67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10" y="915452"/>
            <a:ext cx="6544793" cy="34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dirty="0" err="1">
                <a:latin typeface="Arial Nova" panose="020B0504020202020204"/>
              </a:rPr>
              <a:t>DAGitty</a:t>
            </a:r>
            <a:r>
              <a:rPr lang="en-US" sz="1800" dirty="0">
                <a:latin typeface="Arial Nova" panose="020B0504020202020204"/>
              </a:rPr>
              <a:t> (draw Your own </a:t>
            </a:r>
            <a:r>
              <a:rPr lang="en-US" sz="1800" dirty="0" err="1">
                <a:latin typeface="Arial Nova" panose="020B0504020202020204"/>
              </a:rPr>
              <a:t>dag</a:t>
            </a:r>
            <a:r>
              <a:rPr lang="en-US" sz="1800" dirty="0">
                <a:latin typeface="Arial Nova" panose="020B0504020202020204"/>
              </a:rPr>
              <a:t> diagrams)—confounder ex.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A1809-39D6-BC46-A71F-2B0CF06CCA9F}"/>
              </a:ext>
            </a:extLst>
          </p:cNvPr>
          <p:cNvSpPr/>
          <p:nvPr/>
        </p:nvSpPr>
        <p:spPr>
          <a:xfrm>
            <a:off x="165100" y="4528146"/>
            <a:ext cx="5467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http://</a:t>
            </a:r>
            <a:r>
              <a:rPr lang="en-US" sz="1600" dirty="0" err="1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www.dagitty.net</a:t>
            </a:r>
            <a:r>
              <a:rPr lang="en-US" sz="1600" dirty="0">
                <a:solidFill>
                  <a:schemeClr val="bg1"/>
                </a:solidFill>
                <a:latin typeface="Arial Nova" panose="020B0504020202020204"/>
                <a:cs typeface="Arial" panose="020B0604020202020204" pitchFamily="34" charset="0"/>
              </a:rPr>
              <a:t>/</a:t>
            </a:r>
            <a:endParaRPr lang="en-US" sz="1600" dirty="0">
              <a:solidFill>
                <a:schemeClr val="bg1"/>
              </a:solidFill>
              <a:effectLst/>
              <a:latin typeface="Arial Nova" panose="020B0504020202020204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0A691-9F58-9244-A292-4CC96B55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2" y="1156176"/>
            <a:ext cx="7620936" cy="30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3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/>
              </a:rPr>
              <a:t>Types of biases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02474"/>
            <a:ext cx="866775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Bias is any systematic error in an epidemiologic study that results in an incorrect estimate of the association between exposure and the health outcome.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Selection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Non-random sampling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Responder bias (Non-responder bias)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 Nova" panose="020B0504020202020204"/>
              </a:rPr>
              <a:t>Berkson’s</a:t>
            </a: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 bias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Information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Measurement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Misclassification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 Nova" panose="020B0504020202020204"/>
              </a:rPr>
              <a:t>Hawthorne effect</a:t>
            </a:r>
          </a:p>
        </p:txBody>
      </p:sp>
    </p:spTree>
    <p:extLst>
      <p:ext uri="{BB962C8B-B14F-4D97-AF65-F5344CB8AC3E}">
        <p14:creationId xmlns:p14="http://schemas.microsoft.com/office/powerpoint/2010/main" val="1351592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/>
              </a:rPr>
              <a:t>Types of biases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A2EFF-3F31-4049-92A2-08D1CBDE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26" y="953916"/>
            <a:ext cx="5410748" cy="3884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6708D-D5F1-47C2-9FA5-0580F9A10034}"/>
              </a:ext>
            </a:extLst>
          </p:cNvPr>
          <p:cNvSpPr txBox="1"/>
          <p:nvPr/>
        </p:nvSpPr>
        <p:spPr>
          <a:xfrm>
            <a:off x="88900" y="483869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1" dirty="0">
                <a:solidFill>
                  <a:schemeClr val="bg1"/>
                </a:solidFill>
                <a:effectLst/>
                <a:latin typeface="Arial Nova" panose="020B05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 of Epidemiology &amp; Community Health 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Arial Nova" panose="020B05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2004;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Arial Nova" panose="020B05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58: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Arial Nova" panose="020B05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635-641</a:t>
            </a:r>
            <a:endParaRPr lang="en-US" sz="1100" dirty="0">
              <a:solidFill>
                <a:schemeClr val="bg1"/>
              </a:solidFill>
              <a:latin typeface="Arial Nova" panose="020B0504020202020204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95DBD9-5160-3248-A88A-35B4C6FCFC0B}"/>
              </a:ext>
            </a:extLst>
          </p:cNvPr>
          <p:cNvSpPr/>
          <p:nvPr/>
        </p:nvSpPr>
        <p:spPr>
          <a:xfrm>
            <a:off x="2071991" y="2461098"/>
            <a:ext cx="5194571" cy="24319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0040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itle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E1DD723-96A3-EC43-BAE4-12C16C79FD9B}"/>
    </a:ext>
  </a:extLst>
</a:theme>
</file>

<file path=ppt/theme/theme2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3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4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E3C980-C590-44A7-B970-BBC4E6ABA5CF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sharepoint/v3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5950</TotalTime>
  <Words>1944</Words>
  <Application>Microsoft Macintosh PowerPoint</Application>
  <PresentationFormat>On-screen Show (16:9)</PresentationFormat>
  <Paragraphs>419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 Nova</vt:lpstr>
      <vt:lpstr>calibri</vt:lpstr>
      <vt:lpstr>calibri</vt:lpstr>
      <vt:lpstr>Cambria Math</vt:lpstr>
      <vt:lpstr>Title Slides</vt:lpstr>
      <vt:lpstr>Section Slides</vt:lpstr>
      <vt:lpstr>Content Slides</vt:lpstr>
      <vt:lpstr>Closing Slides</vt:lpstr>
      <vt:lpstr>PowerPoint Presentation</vt:lpstr>
      <vt:lpstr>PowerPoint Presentation</vt:lpstr>
      <vt:lpstr>objectives</vt:lpstr>
      <vt:lpstr>Directed acyclic graph (DAG)</vt:lpstr>
      <vt:lpstr>Directed acyclic graph (DAG)—Example </vt:lpstr>
      <vt:lpstr>DAGitty (draw Your own dag diagrams)</vt:lpstr>
      <vt:lpstr>DAGitty (draw Your own dag diagrams)—confounder ex.</vt:lpstr>
      <vt:lpstr>Types of biases (1)</vt:lpstr>
      <vt:lpstr>Types of biases (2)</vt:lpstr>
      <vt:lpstr>Three types of bias, thus far…</vt:lpstr>
      <vt:lpstr>confounder</vt:lpstr>
      <vt:lpstr>Study design methods to control for confounding</vt:lpstr>
      <vt:lpstr>Motivating example: simpson’s paradox</vt:lpstr>
      <vt:lpstr>Motivating example: Ice Cream and Sunburn</vt:lpstr>
      <vt:lpstr>Motivating example: down syndrome and birth order (1)</vt:lpstr>
      <vt:lpstr>Motivating example: down syndrome and birth order (2)</vt:lpstr>
      <vt:lpstr>Motivating example: down syndrome and birth order (3)</vt:lpstr>
      <vt:lpstr>Motivating example: down syndrome and birth order (4)</vt:lpstr>
      <vt:lpstr>Motivating example: down syndrome and birth order (5)</vt:lpstr>
      <vt:lpstr>Motivating example: Cholesterol and death (1)</vt:lpstr>
      <vt:lpstr>Motivating example: Cholesterol and death (2)</vt:lpstr>
      <vt:lpstr>Motivating example: Cholesterol and death (3)</vt:lpstr>
      <vt:lpstr>Motivating example: Cholesterol and death (4)</vt:lpstr>
      <vt:lpstr>Motivating example: Cholesterol and death (5)</vt:lpstr>
      <vt:lpstr>Motivating example: Cholesterol and death (6)</vt:lpstr>
      <vt:lpstr>Motivating example: Cholesterol and death (7)</vt:lpstr>
      <vt:lpstr>Motivating example: Cholesterol and death (8)</vt:lpstr>
      <vt:lpstr>Motivating example: Cholesterol and death (9)</vt:lpstr>
      <vt:lpstr>Motivating example: Cholesterol and death (10)</vt:lpstr>
      <vt:lpstr>Is there confounding?</vt:lpstr>
      <vt:lpstr>Controlling for confounding</vt:lpstr>
      <vt:lpstr>Interaction (effect modification)</vt:lpstr>
      <vt:lpstr>Motivating example: effect modification (1)</vt:lpstr>
      <vt:lpstr>Motivating example: effect modification (2)</vt:lpstr>
      <vt:lpstr>Motivating example: effect modification (3)</vt:lpstr>
      <vt:lpstr>conclusions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Mark Bounthavong</cp:lastModifiedBy>
  <cp:revision>395</cp:revision>
  <cp:lastPrinted>2015-03-25T16:12:35Z</cp:lastPrinted>
  <dcterms:created xsi:type="dcterms:W3CDTF">2016-05-16T17:59:33Z</dcterms:created>
  <dcterms:modified xsi:type="dcterms:W3CDTF">2025-02-07T16:24:32Z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